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2" r:id="rId1"/>
  </p:sldMasterIdLst>
  <p:notesMasterIdLst>
    <p:notesMasterId r:id="rId27"/>
  </p:notesMasterIdLst>
  <p:sldIdLst>
    <p:sldId id="256" r:id="rId2"/>
    <p:sldId id="281"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82"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1480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7.1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Capacity </a:t>
            </a:r>
            <a:r>
              <a:rPr lang="en-US" sz="2400" dirty="0"/>
              <a:t>Efficiency = (Actual Output)/(Effective Capacity) × 100% = 36/40 x 100% = 90%</a:t>
            </a:r>
          </a:p>
          <a:p>
            <a:pPr lvl="0"/>
            <a:r>
              <a:rPr lang="en-US" sz="2400" dirty="0" smtClean="0"/>
              <a:t>Capacity </a:t>
            </a:r>
            <a:r>
              <a:rPr lang="en-US" sz="2400" dirty="0"/>
              <a:t>Utilization = (Actual Output)/(Design Capacity) × 100% = 36/60 x 100% = 60%</a:t>
            </a:r>
          </a:p>
          <a:p>
            <a:pPr lvl="0"/>
            <a:r>
              <a:rPr lang="en-US" sz="2400" dirty="0" smtClean="0"/>
              <a:t>This </a:t>
            </a:r>
            <a:r>
              <a:rPr lang="en-US" sz="2400" dirty="0"/>
              <a:t>example demonstrates that whereas the capacity efficiency is high (90%), the extent to which the capacity is being used is only 60%. </a:t>
            </a:r>
            <a:endParaRPr lang="en-US" sz="2400" dirty="0" smtClean="0"/>
          </a:p>
          <a:p>
            <a:pPr lvl="0"/>
            <a:r>
              <a:rPr lang="en-US" sz="2400" dirty="0" smtClean="0"/>
              <a:t>The </a:t>
            </a:r>
            <a:r>
              <a:rPr lang="en-US" sz="2400" dirty="0"/>
              <a:t>remaining 40% of the time there is idle capacity in the manufacturing system.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0550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Strategies for Capacity Planning </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Three </a:t>
            </a:r>
            <a:r>
              <a:rPr lang="en-US" sz="2400" dirty="0"/>
              <a:t>fundamental </a:t>
            </a:r>
            <a:r>
              <a:rPr lang="en-US" sz="2400" dirty="0" smtClean="0"/>
              <a:t>questions:</a:t>
            </a:r>
          </a:p>
          <a:p>
            <a:pPr lvl="1"/>
            <a:r>
              <a:rPr lang="en-US" sz="2000" dirty="0" smtClean="0"/>
              <a:t>When </a:t>
            </a:r>
            <a:r>
              <a:rPr lang="en-US" sz="2000" dirty="0"/>
              <a:t>is capacity needed? This depends on whether the company is planning for capacity for the long term, intermediate, or short </a:t>
            </a:r>
            <a:r>
              <a:rPr lang="en-US" sz="2000" dirty="0" smtClean="0"/>
              <a:t>term.</a:t>
            </a:r>
            <a:endParaRPr lang="en-US" sz="2000" dirty="0"/>
          </a:p>
          <a:p>
            <a:pPr lvl="1"/>
            <a:r>
              <a:rPr lang="en-US" sz="2000" dirty="0" smtClean="0"/>
              <a:t>What </a:t>
            </a:r>
            <a:r>
              <a:rPr lang="en-US" sz="2000" dirty="0"/>
              <a:t>kind of capacity is needed?  The kind of </a:t>
            </a:r>
            <a:r>
              <a:rPr lang="en-US" sz="2000" dirty="0" smtClean="0"/>
              <a:t>capacity </a:t>
            </a:r>
            <a:r>
              <a:rPr lang="en-US" sz="2000" dirty="0"/>
              <a:t>needed may be new facilities, new equipment, or operating a second shift or using overtime</a:t>
            </a:r>
            <a:r>
              <a:rPr lang="en-US" sz="2000" dirty="0" smtClean="0"/>
              <a:t>.</a:t>
            </a:r>
          </a:p>
          <a:p>
            <a:pPr lvl="1"/>
            <a:r>
              <a:rPr lang="en-US" sz="2000" dirty="0" smtClean="0"/>
              <a:t>How </a:t>
            </a:r>
            <a:r>
              <a:rPr lang="en-US" sz="2000" dirty="0"/>
              <a:t>much capacity is needed? This question addresses the issue of the capacity gap— the difference between the capacity required and capacity available</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672349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Steps in the Capacity Planning Process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a:xfrm>
            <a:off x="762000" y="6482378"/>
            <a:ext cx="7010400" cy="365125"/>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19200"/>
            <a:ext cx="7772400" cy="512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34868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000" dirty="0"/>
              <a:t>Example 7.2</a:t>
            </a:r>
          </a:p>
        </p:txBody>
      </p:sp>
      <p:sp>
        <p:nvSpPr>
          <p:cNvPr id="7" name="Content Placeholder 6"/>
          <p:cNvSpPr>
            <a:spLocks noGrp="1"/>
          </p:cNvSpPr>
          <p:nvPr>
            <p:ph idx="1"/>
          </p:nvPr>
        </p:nvSpPr>
        <p:spPr>
          <a:xfrm>
            <a:off x="992988" y="685800"/>
            <a:ext cx="7696200" cy="1247192"/>
          </a:xfrm>
        </p:spPr>
        <p:txBody>
          <a:bodyPr>
            <a:noAutofit/>
          </a:bodyPr>
          <a:lstStyle/>
          <a:p>
            <a:pPr lvl="0"/>
            <a:r>
              <a:rPr lang="en-US" sz="1400" dirty="0" smtClean="0"/>
              <a:t>A </a:t>
            </a:r>
            <a:r>
              <a:rPr lang="en-US" sz="1400" dirty="0"/>
              <a:t>manufacturing firm is planning to purchase new machines for processing three products that the company manufactures. Demand information and processing time data for the three products are shown in the table. Each machine will be operated 8 hours per day for 300 days per year. How many new machines should the company purchase to meet the capacity requirements</a:t>
            </a:r>
            <a:r>
              <a:rPr lang="en-US" sz="1400" dirty="0" smtClean="0"/>
              <a:t>?</a:t>
            </a:r>
            <a:endParaRPr lang="en-US" sz="1400" dirty="0" smtClean="0"/>
          </a:p>
        </p:txBody>
      </p:sp>
      <p:sp>
        <p:nvSpPr>
          <p:cNvPr id="5" name="Slide Number Placeholder 4"/>
          <p:cNvSpPr>
            <a:spLocks noGrp="1"/>
          </p:cNvSpPr>
          <p:nvPr>
            <p:ph type="sldNum" sz="quarter" idx="12"/>
          </p:nvPr>
        </p:nvSpPr>
        <p:spPr>
          <a:xfrm>
            <a:off x="8686800" y="6537325"/>
            <a:ext cx="457200" cy="320675"/>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537325"/>
            <a:ext cx="5029200" cy="320675"/>
          </a:xfrm>
        </p:spPr>
        <p:txBody>
          <a:bodyPr/>
          <a:lstStyle/>
          <a:p>
            <a:r>
              <a:rPr lang="en-US" dirty="0" err="1" smtClean="0"/>
              <a:t>Venkataraman</a:t>
            </a:r>
            <a:r>
              <a:rPr lang="en-US" dirty="0" smtClean="0"/>
              <a:t> &amp; Pinto, Operations Management, 1e. SAGE, 2018.</a:t>
            </a:r>
            <a:endParaRPr lang="en-US"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4576" y="1905000"/>
            <a:ext cx="7614612" cy="46496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8516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7.2 (Cont’d)</a:t>
            </a:r>
          </a:p>
        </p:txBody>
      </p:sp>
      <p:sp>
        <p:nvSpPr>
          <p:cNvPr id="7" name="Content Placeholder 6"/>
          <p:cNvSpPr>
            <a:spLocks noGrp="1"/>
          </p:cNvSpPr>
          <p:nvPr>
            <p:ph idx="1"/>
          </p:nvPr>
        </p:nvSpPr>
        <p:spPr>
          <a:xfrm>
            <a:off x="990600" y="1371600"/>
            <a:ext cx="7696200" cy="4800600"/>
          </a:xfrm>
        </p:spPr>
        <p:txBody>
          <a:bodyPr>
            <a:noAutofit/>
          </a:bodyPr>
          <a:lstStyle/>
          <a:p>
            <a:pPr lvl="0"/>
            <a:endParaRPr lang="en-US" sz="2400" dirty="0"/>
          </a:p>
          <a:p>
            <a:pPr lvl="0"/>
            <a:r>
              <a:rPr lang="en-US" sz="2400" dirty="0"/>
              <a:t>Solution:</a:t>
            </a:r>
          </a:p>
          <a:p>
            <a:pPr lvl="1"/>
            <a:r>
              <a:rPr lang="en-US" sz="2000" dirty="0"/>
              <a:t>Because the company operates 8 hours per day for 300 days a year, the total available capacity per machine per year is 300 × 8 = 2400 hours. Because the total time per year needed to process the three products is 8600 hours, the number of machines the company should purchase is:</a:t>
            </a:r>
          </a:p>
          <a:p>
            <a:pPr lvl="1"/>
            <a:r>
              <a:rPr lang="en-US" sz="2000" dirty="0"/>
              <a:t> 8600/2400 = 3.58 or 4 machines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0445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762000"/>
          </a:xfrm>
        </p:spPr>
        <p:txBody>
          <a:bodyPr>
            <a:noAutofit/>
          </a:bodyPr>
          <a:lstStyle/>
          <a:p>
            <a:r>
              <a:rPr lang="en-US" sz="2000" dirty="0"/>
              <a:t>Economies and Diseconomies of Scale</a:t>
            </a:r>
          </a:p>
        </p:txBody>
      </p:sp>
      <p:sp>
        <p:nvSpPr>
          <p:cNvPr id="5" name="Slide Number Placeholder 4"/>
          <p:cNvSpPr>
            <a:spLocks noGrp="1"/>
          </p:cNvSpPr>
          <p:nvPr>
            <p:ph type="sldNum" sz="quarter" idx="12"/>
          </p:nvPr>
        </p:nvSpPr>
        <p:spPr>
          <a:xfrm>
            <a:off x="8686800" y="6565900"/>
            <a:ext cx="457200" cy="292100"/>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762000"/>
            <a:ext cx="5722512" cy="5713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866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914400"/>
          </a:xfrm>
        </p:spPr>
        <p:txBody>
          <a:bodyPr>
            <a:noAutofit/>
          </a:bodyPr>
          <a:lstStyle/>
          <a:p>
            <a:r>
              <a:rPr lang="en-US" sz="2000" dirty="0"/>
              <a:t>Economies and Diseconomies of </a:t>
            </a:r>
            <a:r>
              <a:rPr lang="en-US" sz="2000" dirty="0" smtClean="0"/>
              <a:t>Scale (Cont’d)</a:t>
            </a:r>
            <a:endParaRPr lang="en-US" sz="2000" dirty="0"/>
          </a:p>
        </p:txBody>
      </p:sp>
      <p:sp>
        <p:nvSpPr>
          <p:cNvPr id="5" name="Slide Number Placeholder 4"/>
          <p:cNvSpPr>
            <a:spLocks noGrp="1"/>
          </p:cNvSpPr>
          <p:nvPr>
            <p:ph type="sldNum" sz="quarter" idx="12"/>
          </p:nvPr>
        </p:nvSpPr>
        <p:spPr>
          <a:xfrm>
            <a:off x="8674359" y="6537325"/>
            <a:ext cx="457200" cy="320675"/>
          </a:xfrm>
        </p:spPr>
        <p:txBody>
          <a:bodyPr/>
          <a:lstStyle/>
          <a:p>
            <a:fld id="{B6F15528-21DE-4FAA-801E-634DDDAF4B2B}" type="slidenum">
              <a:rPr lang="en-US" smtClean="0"/>
              <a:pPr/>
              <a:t>16</a:t>
            </a:fld>
            <a:endParaRPr lang="en-US" dirty="0"/>
          </a:p>
        </p:txBody>
      </p:sp>
      <p:sp>
        <p:nvSpPr>
          <p:cNvPr id="8" name="Footer Placeholder 3"/>
          <p:cNvSpPr>
            <a:spLocks noGrp="1"/>
          </p:cNvSpPr>
          <p:nvPr>
            <p:ph type="ftr" sz="quarter" idx="11"/>
          </p:nvPr>
        </p:nvSpPr>
        <p:spPr>
          <a:xfrm>
            <a:off x="609600" y="6553200"/>
            <a:ext cx="7010400" cy="303245"/>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233" y="1219200"/>
            <a:ext cx="7612063" cy="466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743200" y="5886450"/>
            <a:ext cx="4572000" cy="461665"/>
          </a:xfrm>
          <a:prstGeom prst="rect">
            <a:avLst/>
          </a:prstGeom>
        </p:spPr>
        <p:txBody>
          <a:bodyPr>
            <a:spAutoFit/>
          </a:bodyPr>
          <a:lstStyle/>
          <a:p>
            <a:r>
              <a:rPr lang="en-GB" sz="1200" dirty="0"/>
              <a:t>SOURCE: Reid, R. D., &amp; Sanders, N. R. (2015). Operations management (5th ed.). New York, NY: Wiley.</a:t>
            </a:r>
            <a:endParaRPr lang="en-GB" sz="1200" dirty="0"/>
          </a:p>
        </p:txBody>
      </p:sp>
    </p:spTree>
    <p:extLst>
      <p:ext uri="{BB962C8B-B14F-4D97-AF65-F5344CB8AC3E}">
        <p14:creationId xmlns:p14="http://schemas.microsoft.com/office/powerpoint/2010/main" val="371029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Factors Influencing Service Capacity</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Customer </a:t>
            </a:r>
            <a:r>
              <a:rPr lang="en-US" sz="2400" dirty="0"/>
              <a:t>Proximity</a:t>
            </a:r>
          </a:p>
          <a:p>
            <a:pPr lvl="1"/>
            <a:r>
              <a:rPr lang="en-US" sz="2000" dirty="0"/>
              <a:t>One of the most important order-winning criteria for service firms is customer convenience</a:t>
            </a:r>
            <a:r>
              <a:rPr lang="en-US" sz="2000" dirty="0" smtClean="0"/>
              <a:t>.</a:t>
            </a:r>
          </a:p>
          <a:p>
            <a:pPr lvl="0"/>
            <a:r>
              <a:rPr lang="en-US" sz="2400" dirty="0" smtClean="0"/>
              <a:t>Services </a:t>
            </a:r>
            <a:r>
              <a:rPr lang="en-US" sz="2400" dirty="0"/>
              <a:t>Capacity</a:t>
            </a:r>
          </a:p>
          <a:p>
            <a:pPr lvl="1"/>
            <a:r>
              <a:rPr lang="en-US" sz="2000" dirty="0"/>
              <a:t>As for all businesses, inadequate capacity will inevitably lead to delays in the delivery of a service, resulting in customer </a:t>
            </a:r>
            <a:r>
              <a:rPr lang="en-US" sz="2000" dirty="0" smtClean="0"/>
              <a:t>dissatisfaction.</a:t>
            </a:r>
          </a:p>
          <a:p>
            <a:pPr lvl="0"/>
            <a:r>
              <a:rPr lang="en-US" sz="2400" dirty="0" smtClean="0"/>
              <a:t>Demand </a:t>
            </a:r>
            <a:r>
              <a:rPr lang="en-US" sz="2400" dirty="0"/>
              <a:t>Volatility and Capacity </a:t>
            </a:r>
          </a:p>
          <a:p>
            <a:pPr lvl="1"/>
            <a:r>
              <a:rPr lang="en-US" sz="2000" dirty="0"/>
              <a:t>The degree of the volatility of the demand for a service can have an impact on capacity </a:t>
            </a:r>
            <a:r>
              <a:rPr lang="en-US" sz="2000" dirty="0" smtClean="0"/>
              <a:t>planning.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058426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0"/>
            <a:ext cx="7696200" cy="609600"/>
          </a:xfrm>
        </p:spPr>
        <p:txBody>
          <a:bodyPr>
            <a:noAutofit/>
          </a:bodyPr>
          <a:lstStyle/>
          <a:p>
            <a:r>
              <a:rPr lang="en-US" sz="1800" dirty="0"/>
              <a:t>Capacity Planning for Services</a:t>
            </a:r>
          </a:p>
        </p:txBody>
      </p:sp>
      <p:sp>
        <p:nvSpPr>
          <p:cNvPr id="5" name="Slide Number Placeholder 4"/>
          <p:cNvSpPr>
            <a:spLocks noGrp="1"/>
          </p:cNvSpPr>
          <p:nvPr>
            <p:ph type="sldNum" sz="quarter" idx="12"/>
          </p:nvPr>
        </p:nvSpPr>
        <p:spPr>
          <a:xfrm>
            <a:off x="8686800" y="6605747"/>
            <a:ext cx="457200" cy="244476"/>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533400" y="6613524"/>
            <a:ext cx="7010400" cy="244476"/>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609600"/>
            <a:ext cx="4953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75294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Supply-Chain Capacity Planning</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How </a:t>
            </a:r>
            <a:r>
              <a:rPr lang="en-US" sz="2400" dirty="0"/>
              <a:t>much capacity should the individual supply chain members have to meet the long-term capacity requirements of the chain? </a:t>
            </a:r>
          </a:p>
          <a:p>
            <a:pPr lvl="0"/>
            <a:r>
              <a:rPr lang="en-US" sz="2400" dirty="0" smtClean="0"/>
              <a:t>How </a:t>
            </a:r>
            <a:r>
              <a:rPr lang="en-US" sz="2400" dirty="0"/>
              <a:t>much of the total supply chain capacity requirements can each supplier provide during peak periods? </a:t>
            </a:r>
            <a:endParaRPr lang="en-US" sz="2400" dirty="0" smtClean="0"/>
          </a:p>
          <a:p>
            <a:pPr lvl="0"/>
            <a:r>
              <a:rPr lang="en-US" sz="2400" dirty="0" smtClean="0"/>
              <a:t>Which </a:t>
            </a:r>
            <a:r>
              <a:rPr lang="en-US" sz="2400" dirty="0"/>
              <a:t>supply chain members could become potential bottlenecks?</a:t>
            </a:r>
          </a:p>
          <a:p>
            <a:pPr lvl="0"/>
            <a:r>
              <a:rPr lang="en-US" sz="2400" dirty="0" smtClean="0"/>
              <a:t>Given </a:t>
            </a:r>
            <a:r>
              <a:rPr lang="en-US" sz="2400" dirty="0"/>
              <a:t>the capacity of each individual supply chain member, how much of the raw materials and products should be allocated to various </a:t>
            </a:r>
            <a:r>
              <a:rPr lang="en-US" sz="2400" dirty="0" smtClean="0"/>
              <a:t>suppliers?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3393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86800" y="6553200"/>
            <a:ext cx="457200" cy="332792"/>
          </a:xfrm>
        </p:spPr>
        <p:txBody>
          <a:bodyPr/>
          <a:lstStyle/>
          <a:p>
            <a:fld id="{B6F15528-21DE-4FAA-801E-634DDDAF4B2B}" type="slidenum">
              <a:rPr lang="en-US" smtClean="0"/>
              <a:pPr/>
              <a:t>2</a:t>
            </a:fld>
            <a:endParaRPr lang="en-US" dirty="0"/>
          </a:p>
        </p:txBody>
      </p:sp>
      <p:sp>
        <p:nvSpPr>
          <p:cNvPr id="7" name="Subtitle 3"/>
          <p:cNvSpPr>
            <a:spLocks noGrp="1"/>
          </p:cNvSpPr>
          <p:nvPr>
            <p:ph type="title"/>
          </p:nvPr>
        </p:nvSpPr>
        <p:spPr/>
        <p:txBody>
          <a:bodyPr>
            <a:normAutofit/>
          </a:bodyPr>
          <a:lstStyle/>
          <a:p>
            <a:r>
              <a:rPr lang="en-US" cap="none" dirty="0" smtClean="0"/>
              <a:t>Chapter 7:</a:t>
            </a:r>
            <a:br>
              <a:rPr lang="en-US" cap="none" dirty="0" smtClean="0"/>
            </a:br>
            <a:r>
              <a:rPr lang="en-US" cap="none" dirty="0" smtClean="0"/>
              <a:t>Capacity Planning</a:t>
            </a:r>
            <a:endParaRPr lang="en-US" cap="none" dirty="0"/>
          </a:p>
        </p:txBody>
      </p:sp>
      <p:sp>
        <p:nvSpPr>
          <p:cNvPr id="2" name="Footer Placeholder 1"/>
          <p:cNvSpPr>
            <a:spLocks noGrp="1"/>
          </p:cNvSpPr>
          <p:nvPr>
            <p:ph type="ftr" sz="quarter" idx="11"/>
          </p:nvPr>
        </p:nvSpPr>
        <p:spPr>
          <a:xfrm>
            <a:off x="0" y="6629400"/>
            <a:ext cx="7278687" cy="256592"/>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006142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Supply-Chain </a:t>
            </a:r>
            <a:r>
              <a:rPr lang="en-US" sz="2400" dirty="0"/>
              <a:t>Capacity Planning</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How </a:t>
            </a:r>
            <a:r>
              <a:rPr lang="en-US" sz="2400" dirty="0"/>
              <a:t>much capacity should the individual supply chain members have to meet the long-term capacity requirements of the chain? </a:t>
            </a:r>
          </a:p>
          <a:p>
            <a:pPr lvl="0"/>
            <a:r>
              <a:rPr lang="en-US" sz="2400" dirty="0" smtClean="0"/>
              <a:t>How </a:t>
            </a:r>
            <a:r>
              <a:rPr lang="en-US" sz="2400" dirty="0"/>
              <a:t>much of the total supply chain capacity requirements can each supplier provide during peak periods? </a:t>
            </a:r>
            <a:endParaRPr lang="en-US" sz="2400" dirty="0" smtClean="0"/>
          </a:p>
          <a:p>
            <a:pPr lvl="0"/>
            <a:r>
              <a:rPr lang="en-US" sz="2400" dirty="0" smtClean="0"/>
              <a:t>Which </a:t>
            </a:r>
            <a:r>
              <a:rPr lang="en-US" sz="2400" dirty="0"/>
              <a:t>supply chain members could become potential bottlenecks?</a:t>
            </a:r>
          </a:p>
          <a:p>
            <a:pPr lvl="0"/>
            <a:r>
              <a:rPr lang="en-US" sz="2400" dirty="0" smtClean="0"/>
              <a:t>Given </a:t>
            </a:r>
            <a:r>
              <a:rPr lang="en-US" sz="2400" dirty="0"/>
              <a:t>the capacity of each individual supply chain member, how much of the raw materials and products should be allocated to various </a:t>
            </a:r>
            <a:r>
              <a:rPr lang="en-US" sz="2400" dirty="0" smtClean="0"/>
              <a:t>suppliers?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81820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Supply Uncertainty</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There </a:t>
            </a:r>
            <a:r>
              <a:rPr lang="en-US" sz="2400" dirty="0"/>
              <a:t>are two types of supply uncertainty, both of which can adversely affect the capacity and sales of a firm’s downstream supply chain partners</a:t>
            </a:r>
            <a:r>
              <a:rPr lang="en-US" sz="2400" dirty="0" smtClean="0"/>
              <a:t>.</a:t>
            </a:r>
          </a:p>
          <a:p>
            <a:pPr lvl="0"/>
            <a:r>
              <a:rPr lang="en-US" sz="2400" dirty="0" smtClean="0"/>
              <a:t>The </a:t>
            </a:r>
            <a:r>
              <a:rPr lang="en-US" sz="2400" dirty="0"/>
              <a:t>first type is a shortage of inbound raw materials and components</a:t>
            </a:r>
            <a:r>
              <a:rPr lang="en-US" sz="2400" dirty="0" smtClean="0"/>
              <a:t>.</a:t>
            </a:r>
          </a:p>
          <a:p>
            <a:pPr lvl="0"/>
            <a:r>
              <a:rPr lang="en-US" sz="2400" dirty="0" smtClean="0"/>
              <a:t>The </a:t>
            </a:r>
            <a:r>
              <a:rPr lang="en-US" sz="2400" dirty="0"/>
              <a:t>second type of supply uncertainty is the inability of an individual supplier to fulfill its obligations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95565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457200"/>
          </a:xfrm>
        </p:spPr>
        <p:txBody>
          <a:bodyPr>
            <a:noAutofit/>
          </a:bodyPr>
          <a:lstStyle/>
          <a:p>
            <a:r>
              <a:rPr lang="en-US" sz="1800" dirty="0"/>
              <a:t>Capacity Planning Framework for a Simple Supply Chain </a:t>
            </a:r>
          </a:p>
        </p:txBody>
      </p:sp>
      <p:sp>
        <p:nvSpPr>
          <p:cNvPr id="5" name="Slide Number Placeholder 4"/>
          <p:cNvSpPr>
            <a:spLocks noGrp="1"/>
          </p:cNvSpPr>
          <p:nvPr>
            <p:ph type="sldNum" sz="quarter" idx="12"/>
          </p:nvPr>
        </p:nvSpPr>
        <p:spPr>
          <a:xfrm>
            <a:off x="8674359" y="6537325"/>
            <a:ext cx="457200" cy="320675"/>
          </a:xfrm>
        </p:spPr>
        <p:txBody>
          <a:bodyPr/>
          <a:lstStyle/>
          <a:p>
            <a:fld id="{B6F15528-21DE-4FAA-801E-634DDDAF4B2B}" type="slidenum">
              <a:rPr lang="en-US" smtClean="0"/>
              <a:pPr/>
              <a:t>22</a:t>
            </a:fld>
            <a:endParaRPr lang="en-US" dirty="0"/>
          </a:p>
        </p:txBody>
      </p:sp>
      <p:sp>
        <p:nvSpPr>
          <p:cNvPr id="8" name="Footer Placeholder 3"/>
          <p:cNvSpPr>
            <a:spLocks noGrp="1"/>
          </p:cNvSpPr>
          <p:nvPr>
            <p:ph type="ftr" sz="quarter" idx="11"/>
          </p:nvPr>
        </p:nvSpPr>
        <p:spPr>
          <a:xfrm>
            <a:off x="609600" y="6613525"/>
            <a:ext cx="7010400" cy="24447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533400"/>
            <a:ext cx="6858000" cy="6078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09600" y="5638800"/>
            <a:ext cx="1600200" cy="830997"/>
          </a:xfrm>
          <a:prstGeom prst="rect">
            <a:avLst/>
          </a:prstGeom>
        </p:spPr>
        <p:txBody>
          <a:bodyPr wrap="square">
            <a:spAutoFit/>
          </a:bodyPr>
          <a:lstStyle/>
          <a:p>
            <a:r>
              <a:rPr lang="en-GB" sz="1200" dirty="0"/>
              <a:t>SOURCE: Wang, Buxton, Farr, &amp; </a:t>
            </a:r>
            <a:r>
              <a:rPr lang="en-GB" sz="1200" dirty="0" err="1"/>
              <a:t>MacCarthy</a:t>
            </a:r>
            <a:r>
              <a:rPr lang="en-GB" sz="1200" dirty="0"/>
              <a:t>, op. cit., Figure 2-1, p. 15.</a:t>
            </a:r>
            <a:endParaRPr lang="en-GB" sz="1200" dirty="0"/>
          </a:p>
        </p:txBody>
      </p:sp>
    </p:spTree>
    <p:extLst>
      <p:ext uri="{BB962C8B-B14F-4D97-AF65-F5344CB8AC3E}">
        <p14:creationId xmlns:p14="http://schemas.microsoft.com/office/powerpoint/2010/main" val="2486174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Sharing Information and Integrating Business Processes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Building </a:t>
            </a:r>
            <a:r>
              <a:rPr lang="en-US" sz="2400" dirty="0"/>
              <a:t>Trust and Balancing </a:t>
            </a:r>
            <a:r>
              <a:rPr lang="en-US" sz="2400" dirty="0" smtClean="0"/>
              <a:t>Power.</a:t>
            </a:r>
            <a:endParaRPr lang="en-US" sz="2400" dirty="0"/>
          </a:p>
          <a:p>
            <a:pPr lvl="0"/>
            <a:r>
              <a:rPr lang="en-US" sz="2400" dirty="0" smtClean="0"/>
              <a:t>Balancing </a:t>
            </a:r>
            <a:r>
              <a:rPr lang="en-US" sz="2400" dirty="0"/>
              <a:t>Outsourcing and Capacity </a:t>
            </a:r>
            <a:r>
              <a:rPr lang="en-US" sz="2400" dirty="0" smtClean="0"/>
              <a:t>Acquisition.</a:t>
            </a:r>
            <a:endParaRPr lang="en-US" sz="2400" dirty="0"/>
          </a:p>
          <a:p>
            <a:pPr lvl="0"/>
            <a:r>
              <a:rPr lang="en-US" sz="2400" dirty="0" smtClean="0"/>
              <a:t>Establishing </a:t>
            </a:r>
            <a:r>
              <a:rPr lang="en-US" sz="2400" dirty="0"/>
              <a:t>Supply Chain </a:t>
            </a:r>
            <a:r>
              <a:rPr lang="en-US" sz="2400" dirty="0" smtClean="0"/>
              <a:t>Contracts.</a:t>
            </a:r>
            <a:endParaRPr lang="en-US" sz="2400" dirty="0"/>
          </a:p>
          <a:p>
            <a:pPr lvl="0"/>
            <a:r>
              <a:rPr lang="en-US" sz="2400" dirty="0" smtClean="0"/>
              <a:t>With </a:t>
            </a:r>
            <a:r>
              <a:rPr lang="en-US" sz="2400" dirty="0"/>
              <a:t>a capacity-reservation contract, the manufacturer has the option of reserving additional production capacity with the supplier to be exercised in the future as needed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190445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Ethical and Sustainability Issues in Capacity Planning</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Sustainability </a:t>
            </a:r>
            <a:r>
              <a:rPr lang="en-US" sz="2400" dirty="0"/>
              <a:t>practices that focus on reducing resource usage and waste lead to more efficient use of existing capacity</a:t>
            </a:r>
            <a:r>
              <a:rPr lang="en-US" sz="2400" dirty="0" smtClean="0"/>
              <a:t>.</a:t>
            </a:r>
          </a:p>
          <a:p>
            <a:pPr lvl="0"/>
            <a:r>
              <a:rPr lang="en-US" sz="2400" dirty="0" smtClean="0"/>
              <a:t>Cost </a:t>
            </a:r>
            <a:r>
              <a:rPr lang="en-US" sz="2400" dirty="0"/>
              <a:t>cutting </a:t>
            </a:r>
            <a:r>
              <a:rPr lang="en-US" sz="2400" dirty="0" smtClean="0"/>
              <a:t>for </a:t>
            </a:r>
            <a:r>
              <a:rPr lang="en-US" sz="2400" dirty="0"/>
              <a:t>companies that have global supply chains in which their overseas suppliers and subcontractors use labor as their primary capacity </a:t>
            </a:r>
            <a:r>
              <a:rPr lang="en-US" sz="2400" dirty="0" smtClean="0"/>
              <a:t>resource, comes </a:t>
            </a:r>
            <a:r>
              <a:rPr lang="en-US" sz="2400" dirty="0"/>
              <a:t>at the expense of an uneducated, poor labor </a:t>
            </a:r>
            <a:r>
              <a:rPr lang="en-US" sz="2400" dirty="0" smtClean="0"/>
              <a:t>force.</a:t>
            </a:r>
          </a:p>
          <a:p>
            <a:pPr lvl="0"/>
            <a:r>
              <a:rPr lang="en-US" sz="2400" dirty="0" smtClean="0"/>
              <a:t>Such ethical </a:t>
            </a:r>
            <a:r>
              <a:rPr lang="en-US" sz="2400" dirty="0"/>
              <a:t>violations as the abuse of labor occur frequently in these countries.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237898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Global Capacity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Global manufacturers </a:t>
            </a:r>
            <a:r>
              <a:rPr lang="en-US" sz="2400" dirty="0"/>
              <a:t>use a common global platform across multiple regions</a:t>
            </a:r>
            <a:r>
              <a:rPr lang="en-US" sz="2400" dirty="0" smtClean="0"/>
              <a:t>.</a:t>
            </a:r>
          </a:p>
          <a:p>
            <a:pPr lvl="0"/>
            <a:r>
              <a:rPr lang="en-US" sz="2400" dirty="0" smtClean="0"/>
              <a:t>A </a:t>
            </a:r>
            <a:r>
              <a:rPr lang="en-US" sz="2400" dirty="0"/>
              <a:t>global platform is a set of standards and practices that allows companies geographically dispersed around the globe to share information, developments, products and components, payment methods, and other relevant information. </a:t>
            </a:r>
            <a:endParaRPr lang="en-US" sz="2400" dirty="0" smtClean="0"/>
          </a:p>
          <a:p>
            <a:pPr lvl="0"/>
            <a:r>
              <a:rPr lang="en-US" sz="2400" dirty="0" smtClean="0"/>
              <a:t>As </a:t>
            </a:r>
            <a:r>
              <a:rPr lang="en-US" sz="2400" dirty="0"/>
              <a:t>a result, it is increasingly common for global companies to use components sourced in one region for assembly in another region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02471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Explain </a:t>
            </a:r>
            <a:r>
              <a:rPr lang="en-US" sz="2400" dirty="0"/>
              <a:t>why capacity planning is </a:t>
            </a:r>
            <a:r>
              <a:rPr lang="en-US" sz="2400" dirty="0" smtClean="0"/>
              <a:t>important.</a:t>
            </a:r>
            <a:endParaRPr lang="en-US" sz="2400" dirty="0"/>
          </a:p>
          <a:p>
            <a:pPr lvl="0"/>
            <a:r>
              <a:rPr lang="en-US" sz="2400" dirty="0" smtClean="0"/>
              <a:t>Evaluate </a:t>
            </a:r>
            <a:r>
              <a:rPr lang="en-US" sz="2400" dirty="0"/>
              <a:t>the difficulties associated with capacity planning for </a:t>
            </a:r>
            <a:r>
              <a:rPr lang="en-US" sz="2400" dirty="0" smtClean="0"/>
              <a:t>services.</a:t>
            </a:r>
            <a:endParaRPr lang="en-US" sz="2400" dirty="0"/>
          </a:p>
          <a:p>
            <a:pPr lvl="0"/>
            <a:r>
              <a:rPr lang="en-US" sz="2400" dirty="0" smtClean="0"/>
              <a:t>Describe </a:t>
            </a:r>
            <a:r>
              <a:rPr lang="en-US" sz="2400" dirty="0"/>
              <a:t>the challenges of planning for capacity in supply </a:t>
            </a:r>
            <a:r>
              <a:rPr lang="en-US" sz="2400" dirty="0" smtClean="0"/>
              <a:t>chains.</a:t>
            </a:r>
            <a:endParaRPr lang="en-US" sz="2400" dirty="0"/>
          </a:p>
          <a:p>
            <a:pPr lvl="0"/>
            <a:r>
              <a:rPr lang="en-US" sz="2400" dirty="0" smtClean="0"/>
              <a:t>Predict </a:t>
            </a:r>
            <a:r>
              <a:rPr lang="en-US" sz="2400" dirty="0"/>
              <a:t>the effect of sustainability and ethics on the future capacity decisions of firms and supply chains. </a:t>
            </a:r>
          </a:p>
          <a:p>
            <a:pPr lvl="0"/>
            <a:r>
              <a:rPr lang="en-US" sz="2400" dirty="0" smtClean="0"/>
              <a:t>Identify </a:t>
            </a:r>
            <a:r>
              <a:rPr lang="en-US" sz="2400" dirty="0"/>
              <a:t>the challenges in developing a global capacity planning strategy, including the opportunities and threats in the global arena.</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Operations Profile:  Missoni </a:t>
            </a:r>
            <a:r>
              <a:rPr lang="en-US" sz="2400" dirty="0"/>
              <a:t>for Target: Too Popular, Too Soon</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Target partnership with fashion </a:t>
            </a:r>
            <a:r>
              <a:rPr lang="en-US" sz="2400" dirty="0"/>
              <a:t>house </a:t>
            </a:r>
            <a:r>
              <a:rPr lang="en-US" sz="2400" dirty="0" smtClean="0"/>
              <a:t>Missoni</a:t>
            </a:r>
          </a:p>
          <a:p>
            <a:pPr lvl="0"/>
            <a:r>
              <a:rPr lang="en-US" sz="2400" dirty="0" smtClean="0"/>
              <a:t>The </a:t>
            </a:r>
            <a:r>
              <a:rPr lang="en-US" sz="2400" dirty="0"/>
              <a:t>demand was so great that Target’s website was swamped, and the company quickly ran out of stock. </a:t>
            </a:r>
          </a:p>
          <a:p>
            <a:pPr lvl="0"/>
            <a:r>
              <a:rPr lang="en-US" sz="2400" dirty="0" smtClean="0"/>
              <a:t>During </a:t>
            </a:r>
            <a:r>
              <a:rPr lang="en-US" sz="2400" dirty="0"/>
              <a:t>the promotion with Missoni, the real beneficiaries may have been the lucky shoppers able to get through on the website. </a:t>
            </a:r>
            <a:endParaRPr lang="en-US" sz="2400" dirty="0" smtClean="0"/>
          </a:p>
          <a:p>
            <a:pPr lvl="0"/>
            <a:r>
              <a:rPr lang="en-US" sz="2400" dirty="0" smtClean="0"/>
              <a:t>Many </a:t>
            </a:r>
            <a:r>
              <a:rPr lang="en-US" sz="2400" dirty="0"/>
              <a:t>buyers who purchased the products listed of them on eBay for more than double the price</a:t>
            </a:r>
            <a:r>
              <a:rPr lang="en-US" sz="2400" dirty="0" smtClean="0"/>
              <a:t>.</a:t>
            </a:r>
          </a:p>
          <a:p>
            <a:pPr lvl="0"/>
            <a:r>
              <a:rPr lang="en-US" sz="2400" dirty="0" smtClean="0"/>
              <a:t>“It’s saying, ‘We’re so popular we had to turn people away at the door.’ Then get a bigger place.”  </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79692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838200"/>
          </a:xfrm>
        </p:spPr>
        <p:txBody>
          <a:bodyPr>
            <a:noAutofit/>
          </a:bodyPr>
          <a:lstStyle/>
          <a:p>
            <a:r>
              <a:rPr lang="en-US" sz="2200" dirty="0" smtClean="0"/>
              <a:t>Capacity Planning </a:t>
            </a:r>
            <a:endParaRPr lang="en-US" sz="2200" dirty="0"/>
          </a:p>
        </p:txBody>
      </p:sp>
      <p:sp>
        <p:nvSpPr>
          <p:cNvPr id="7" name="Content Placeholder 6"/>
          <p:cNvSpPr>
            <a:spLocks noGrp="1"/>
          </p:cNvSpPr>
          <p:nvPr>
            <p:ph idx="1"/>
          </p:nvPr>
        </p:nvSpPr>
        <p:spPr>
          <a:xfrm>
            <a:off x="958056" y="914400"/>
            <a:ext cx="7696200" cy="1143000"/>
          </a:xfrm>
        </p:spPr>
        <p:txBody>
          <a:bodyPr>
            <a:noAutofit/>
          </a:bodyPr>
          <a:lstStyle/>
          <a:p>
            <a:pPr lvl="0"/>
            <a:r>
              <a:rPr lang="en-US" sz="2000" dirty="0" smtClean="0"/>
              <a:t>All </a:t>
            </a:r>
            <a:r>
              <a:rPr lang="en-US" sz="2000" dirty="0"/>
              <a:t>operations and supply chain managers face uncertainty in projecting the demand for their products and services</a:t>
            </a:r>
            <a:r>
              <a:rPr lang="en-US" sz="2400" dirty="0"/>
              <a:t>.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8458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9096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Capacity Planning (</a:t>
            </a:r>
            <a:r>
              <a:rPr lang="en-US" sz="2400" dirty="0"/>
              <a:t>Cont’d) </a:t>
            </a:r>
          </a:p>
        </p:txBody>
      </p:sp>
      <p:sp>
        <p:nvSpPr>
          <p:cNvPr id="7" name="Content Placeholder 6"/>
          <p:cNvSpPr>
            <a:spLocks noGrp="1"/>
          </p:cNvSpPr>
          <p:nvPr>
            <p:ph idx="1"/>
          </p:nvPr>
        </p:nvSpPr>
        <p:spPr>
          <a:xfrm>
            <a:off x="990600" y="1295400"/>
            <a:ext cx="7696200" cy="1066800"/>
          </a:xfrm>
        </p:spPr>
        <p:txBody>
          <a:bodyPr>
            <a:noAutofit/>
          </a:bodyPr>
          <a:lstStyle/>
          <a:p>
            <a:pPr lvl="0"/>
            <a:r>
              <a:rPr lang="en-US" sz="2400" dirty="0"/>
              <a:t> A bottleneck is a limit or constraint on the workflow in an operation.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209800"/>
            <a:ext cx="804545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8758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Strategic Importance of Capacity Decisions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Capacity </a:t>
            </a:r>
            <a:r>
              <a:rPr lang="en-US" sz="2400" dirty="0"/>
              <a:t>decisions affect an organization’s ability to meet future </a:t>
            </a:r>
            <a:r>
              <a:rPr lang="en-US" sz="2400" dirty="0" smtClean="0"/>
              <a:t>demand.</a:t>
            </a:r>
            <a:endParaRPr lang="en-US" sz="2400" dirty="0"/>
          </a:p>
          <a:p>
            <a:pPr lvl="0"/>
            <a:r>
              <a:rPr lang="en-US" sz="2400" dirty="0" smtClean="0"/>
              <a:t>Capacity </a:t>
            </a:r>
            <a:r>
              <a:rPr lang="en-US" sz="2400" dirty="0"/>
              <a:t>decisions have an impact on operating </a:t>
            </a:r>
            <a:r>
              <a:rPr lang="en-US" sz="2400" dirty="0" smtClean="0"/>
              <a:t>costs.</a:t>
            </a:r>
            <a:endParaRPr lang="en-US" sz="2400" dirty="0"/>
          </a:p>
          <a:p>
            <a:pPr lvl="0"/>
            <a:r>
              <a:rPr lang="en-US" sz="2400" dirty="0" smtClean="0"/>
              <a:t>Capacity </a:t>
            </a:r>
            <a:r>
              <a:rPr lang="en-US" sz="2400" dirty="0"/>
              <a:t>decisions can require a major capital </a:t>
            </a:r>
            <a:r>
              <a:rPr lang="en-US" sz="2400" dirty="0" smtClean="0"/>
              <a:t>investment.</a:t>
            </a:r>
            <a:endParaRPr lang="en-US" sz="2400" dirty="0"/>
          </a:p>
          <a:p>
            <a:pPr lvl="0"/>
            <a:r>
              <a:rPr lang="en-US" sz="2400" dirty="0" smtClean="0"/>
              <a:t>Capacity </a:t>
            </a:r>
            <a:r>
              <a:rPr lang="en-US" sz="2400" dirty="0"/>
              <a:t>decisions can be </a:t>
            </a:r>
            <a:r>
              <a:rPr lang="en-US" sz="2400" dirty="0" smtClean="0"/>
              <a:t>inflexible.</a:t>
            </a:r>
            <a:endParaRPr lang="en-US" sz="2400" dirty="0"/>
          </a:p>
          <a:p>
            <a:pPr lvl="0"/>
            <a:r>
              <a:rPr lang="en-US" sz="2400" dirty="0" smtClean="0"/>
              <a:t>Capacity </a:t>
            </a:r>
            <a:r>
              <a:rPr lang="en-US" sz="2400" dirty="0"/>
              <a:t>decisions can be a source of competitive </a:t>
            </a:r>
            <a:r>
              <a:rPr lang="en-US" sz="2400" dirty="0" smtClean="0"/>
              <a:t>advantage.</a:t>
            </a:r>
            <a:endParaRPr lang="en-US" sz="2400" dirty="0"/>
          </a:p>
          <a:p>
            <a:pPr lvl="0"/>
            <a:r>
              <a:rPr lang="en-US" sz="2400" dirty="0" smtClean="0"/>
              <a:t>Globalization </a:t>
            </a:r>
            <a:r>
              <a:rPr lang="en-US" sz="2400" dirty="0"/>
              <a:t>adds to the complexity of capacity </a:t>
            </a:r>
            <a:r>
              <a:rPr lang="en-US" sz="2400" dirty="0" smtClean="0"/>
              <a:t>decisions.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28752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Types of Capacity and Capacity Measurements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Capacity </a:t>
            </a:r>
            <a:r>
              <a:rPr lang="en-US" sz="2400" dirty="0"/>
              <a:t>can be measured by using either inputs or outputs. </a:t>
            </a:r>
            <a:endParaRPr lang="en-US" sz="2400" dirty="0" smtClean="0"/>
          </a:p>
          <a:p>
            <a:pPr lvl="0"/>
            <a:r>
              <a:rPr lang="en-US" sz="2400" dirty="0" smtClean="0"/>
              <a:t>Design </a:t>
            </a:r>
            <a:r>
              <a:rPr lang="en-US" sz="2400" dirty="0"/>
              <a:t>capacity is the maximum rate of output achieved by an </a:t>
            </a:r>
            <a:r>
              <a:rPr lang="en-US" sz="2400" dirty="0" smtClean="0"/>
              <a:t>operation.</a:t>
            </a:r>
          </a:p>
          <a:p>
            <a:pPr lvl="0"/>
            <a:r>
              <a:rPr lang="en-US" sz="2400" dirty="0" smtClean="0"/>
              <a:t>Effective </a:t>
            </a:r>
            <a:r>
              <a:rPr lang="en-US" sz="2400" dirty="0"/>
              <a:t>capacity is the capacity that can be achieved given the actual </a:t>
            </a:r>
            <a:r>
              <a:rPr lang="en-US" sz="2400" dirty="0" smtClean="0"/>
              <a:t>changes.</a:t>
            </a:r>
          </a:p>
          <a:p>
            <a:pPr lvl="0"/>
            <a:r>
              <a:rPr lang="en-US" sz="2400" dirty="0" smtClean="0"/>
              <a:t>The capacity</a:t>
            </a:r>
            <a:r>
              <a:rPr lang="en-US" sz="2400" dirty="0"/>
              <a:t>, rarely exceeds effective capacity</a:t>
            </a:r>
            <a:r>
              <a:rPr lang="en-US" sz="2400" dirty="0" smtClean="0"/>
              <a:t>.</a:t>
            </a:r>
          </a:p>
          <a:p>
            <a:pPr lvl="0"/>
            <a:r>
              <a:rPr lang="en-US" sz="2400" dirty="0" smtClean="0"/>
              <a:t>Capacity </a:t>
            </a:r>
            <a:r>
              <a:rPr lang="en-US" sz="2400" dirty="0"/>
              <a:t>Efficiency = (Actual Output)/(Effective Capacity) × 100%</a:t>
            </a:r>
          </a:p>
          <a:p>
            <a:pPr lvl="0"/>
            <a:r>
              <a:rPr lang="en-US" sz="2400" dirty="0" smtClean="0"/>
              <a:t>Capacity </a:t>
            </a:r>
            <a:r>
              <a:rPr lang="en-US" sz="2400" dirty="0"/>
              <a:t>Utilization = (Actual Output)/(Design Capacity) × 100%</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75824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7.1</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Champion </a:t>
            </a:r>
            <a:r>
              <a:rPr lang="en-US" sz="2400" dirty="0"/>
              <a:t>Ford Service Center has the design capacity to perform an average of 60 repairs per day.  However, given the complexities of the repairs, shift changes, and worker skill levels, the effective capacity of this repair shop is an average of 40 repairs day. The actual number of repairs that are completed on average is 36 repairs per day.  What is the utilization capacity and efficiency capacity of this repair shop</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29609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2941</TotalTime>
  <Words>1643</Words>
  <Application>Microsoft Office PowerPoint</Application>
  <PresentationFormat>On-screen Show (4:3)</PresentationFormat>
  <Paragraphs>139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VenkataramanTheme</vt:lpstr>
      <vt:lpstr>PowerPoint Presentation</vt:lpstr>
      <vt:lpstr>Chapter 7: Capacity Planning</vt:lpstr>
      <vt:lpstr>Learning Objectives</vt:lpstr>
      <vt:lpstr>Operations Profile:  Missoni for Target: Too Popular, Too Soon</vt:lpstr>
      <vt:lpstr>Capacity Planning </vt:lpstr>
      <vt:lpstr>Capacity Planning (Cont’d) </vt:lpstr>
      <vt:lpstr>The Strategic Importance of Capacity Decisions</vt:lpstr>
      <vt:lpstr>Types of Capacity and Capacity Measurements</vt:lpstr>
      <vt:lpstr>Example 7.1</vt:lpstr>
      <vt:lpstr>Example 7.1 (Cont’d)</vt:lpstr>
      <vt:lpstr>Strategies for Capacity Planning </vt:lpstr>
      <vt:lpstr>Steps in the Capacity Planning Process</vt:lpstr>
      <vt:lpstr>Example 7.2</vt:lpstr>
      <vt:lpstr>Example 7.2 (Cont’d)</vt:lpstr>
      <vt:lpstr>Economies and Diseconomies of Scale</vt:lpstr>
      <vt:lpstr>Economies and Diseconomies of Scale (Cont’d)</vt:lpstr>
      <vt:lpstr>Factors Influencing Service Capacity</vt:lpstr>
      <vt:lpstr>Capacity Planning for Services</vt:lpstr>
      <vt:lpstr>Supply-Chain Capacity Planning</vt:lpstr>
      <vt:lpstr>Supply-Chain Capacity Planning</vt:lpstr>
      <vt:lpstr>Supply Uncertainty</vt:lpstr>
      <vt:lpstr>Capacity Planning Framework for a Simple Supply Chain </vt:lpstr>
      <vt:lpstr>Sharing Information and Integrating Business Processes</vt:lpstr>
      <vt:lpstr>Ethical and Sustainability Issues in Capacity Planning</vt:lpstr>
      <vt:lpstr>Global Capacity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148</cp:revision>
  <dcterms:created xsi:type="dcterms:W3CDTF">2006-08-16T00:00:00Z</dcterms:created>
  <dcterms:modified xsi:type="dcterms:W3CDTF">2017-01-05T12:35:43Z</dcterms:modified>
</cp:coreProperties>
</file>